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6"/>
  </p:handoutMasterIdLst>
  <p:sldIdLst>
    <p:sldId id="263" r:id="rId2"/>
    <p:sldId id="269" r:id="rId3"/>
    <p:sldId id="264" r:id="rId4"/>
    <p:sldId id="265" r:id="rId5"/>
    <p:sldId id="256" r:id="rId6"/>
    <p:sldId id="257" r:id="rId7"/>
    <p:sldId id="258" r:id="rId8"/>
    <p:sldId id="262" r:id="rId9"/>
    <p:sldId id="259" r:id="rId10"/>
    <p:sldId id="260" r:id="rId11"/>
    <p:sldId id="261" r:id="rId12"/>
    <p:sldId id="266" r:id="rId13"/>
    <p:sldId id="267" r:id="rId14"/>
    <p:sldId id="268" r:id="rId15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394D-ECC9-4489-9626-14BD611E4A1C}" type="datetimeFigureOut">
              <a:rPr lang="ru-RU" smtClean="0"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ECAB7-0B6A-4314-9462-B71B9611E2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0;&#1084;&#1080;&#1086;%20&#1088;&#1086;&#1089;&#1089;&#1080;&#1103;\&#1075;&#1080;&#1084;&#1085;%20&#1084;&#1091;&#1079;&#1099;&#1082;&#1072;.mp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0"/>
            <a:ext cx="871296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Комитет по образованию Санкт-Петербурга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Санкт-Петербургская академия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постдипломного педагогического образования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ИНСТИТУТ  ДЕТСТВА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Кафедра дошкольного образования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«Профессиональное сопровождение развития детей в логике федерального государственного стандарта»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/с №  12 комбинированного вида Кировского района.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 Кашина Наталья Ивановна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Родина моя - Россия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к.пс.н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ст.преподаватель кафедры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дошкольного образования                                                         М.Н.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Андерсон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		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с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916832"/>
            <a:ext cx="5400600" cy="4050450"/>
          </a:xfrm>
          <a:effectLst>
            <a:innerShdw blurRad="114300">
              <a:prstClr val="black"/>
            </a:innerShdw>
          </a:effectLst>
        </p:spPr>
      </p:pic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483768" y="692696"/>
            <a:ext cx="43924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Столица нашей Родины.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Москва.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6849156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5184576" cy="3888432"/>
          </a:xfr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115616" y="836712"/>
            <a:ext cx="707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Древний символ России –русская берёзка.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1556792"/>
            <a:ext cx="3203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Люблю берёзку русскую,</a:t>
            </a:r>
            <a:br>
              <a:rPr lang="ru-RU" dirty="0" smtClean="0"/>
            </a:br>
            <a:r>
              <a:rPr lang="ru-RU" dirty="0" smtClean="0"/>
              <a:t>То светлую, то грустную.</a:t>
            </a:r>
            <a:br>
              <a:rPr lang="ru-RU" dirty="0" smtClean="0"/>
            </a:br>
            <a:r>
              <a:rPr lang="ru-RU" dirty="0" smtClean="0"/>
              <a:t>В белёном сарафанчике,</a:t>
            </a:r>
            <a:br>
              <a:rPr lang="ru-RU" dirty="0" smtClean="0"/>
            </a:br>
            <a:r>
              <a:rPr lang="ru-RU" dirty="0" smtClean="0"/>
              <a:t>С платочками в карманчиках.</a:t>
            </a:r>
            <a:br>
              <a:rPr lang="ru-RU" dirty="0" smtClean="0"/>
            </a:br>
            <a:r>
              <a:rPr lang="ru-RU" dirty="0" smtClean="0"/>
              <a:t>С красивыми застёжками,</a:t>
            </a:r>
            <a:br>
              <a:rPr lang="ru-RU" dirty="0" smtClean="0"/>
            </a:br>
            <a:r>
              <a:rPr lang="ru-RU" dirty="0" smtClean="0"/>
              <a:t>С зелёными серёжками.</a:t>
            </a:r>
            <a:br>
              <a:rPr lang="ru-RU" dirty="0" smtClean="0"/>
            </a:br>
            <a:r>
              <a:rPr lang="ru-RU" dirty="0" smtClean="0"/>
              <a:t>Люблю её нарядную,</a:t>
            </a:r>
            <a:br>
              <a:rPr lang="ru-RU" dirty="0" smtClean="0"/>
            </a:br>
            <a:r>
              <a:rPr lang="ru-RU" dirty="0" smtClean="0"/>
              <a:t>Родную, ненаглядную.</a:t>
            </a:r>
            <a:br>
              <a:rPr lang="ru-RU" dirty="0" smtClean="0"/>
            </a:br>
            <a:r>
              <a:rPr lang="ru-RU" dirty="0" smtClean="0"/>
              <a:t>То ясную, кипучую.</a:t>
            </a:r>
            <a:br>
              <a:rPr lang="ru-RU" dirty="0" smtClean="0"/>
            </a:br>
            <a:r>
              <a:rPr lang="ru-RU" dirty="0" smtClean="0"/>
              <a:t>То грустную, плакучую.</a:t>
            </a:r>
            <a:br>
              <a:rPr lang="ru-RU" dirty="0" smtClean="0"/>
            </a:br>
            <a:r>
              <a:rPr lang="ru-RU" dirty="0" smtClean="0"/>
              <a:t>Люблю берёзу русскую.</a:t>
            </a:r>
            <a:br>
              <a:rPr lang="ru-RU" dirty="0" smtClean="0"/>
            </a:br>
            <a:r>
              <a:rPr lang="ru-RU" dirty="0" smtClean="0"/>
              <a:t>Она всегда с подружками,</a:t>
            </a:r>
            <a:br>
              <a:rPr lang="ru-RU" dirty="0" smtClean="0"/>
            </a:br>
            <a:r>
              <a:rPr lang="ru-RU" dirty="0" smtClean="0"/>
              <a:t>Под ветром низко клонится</a:t>
            </a:r>
            <a:br>
              <a:rPr lang="ru-RU" dirty="0" smtClean="0"/>
            </a:br>
            <a:r>
              <a:rPr lang="ru-RU" dirty="0" smtClean="0"/>
              <a:t>И гнётся, но не ломится!</a:t>
            </a:r>
            <a:br>
              <a:rPr lang="ru-RU" dirty="0" smtClean="0"/>
            </a:br>
            <a:r>
              <a:rPr lang="ru-RU" dirty="0" smtClean="0"/>
              <a:t>                  </a:t>
            </a:r>
            <a:r>
              <a:rPr lang="ru-RU" i="1" dirty="0" smtClean="0"/>
              <a:t>(А. Прокофьев.)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86636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Волшебная мастерская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a6ZIfUKHi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4050331" cy="30243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 descr="Yxz4Rf_9R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4050330" cy="302433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Волшебная мастерская</a:t>
            </a:r>
            <a:endParaRPr lang="ru-RU" dirty="0"/>
          </a:p>
        </p:txBody>
      </p:sp>
      <p:pic>
        <p:nvPicPr>
          <p:cNvPr id="4" name="Содержимое 3" descr="9pPz9ee6K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060849"/>
            <a:ext cx="3960440" cy="2957216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Рисунок 4" descr="R5d01XEcbg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8132" y="2060848"/>
            <a:ext cx="3978324" cy="29705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0"/>
            <a:ext cx="871296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Комитет по образованию Санкт-Петербурга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Санкт-Петербургская академия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постдипломного педагогического образования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ИНСТИТУТ  ДЕТСТВА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Кафедра дошкольного образования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«Профессиональное сопровождение развития детей в логике федерального государственного стандарта»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/с №  12 комбинированного вида Кировского района.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Воспитатель: Кашина Наталья Ивановна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Родина моя - Россия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Научный руководитель: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к.пс.н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., ст.преподаватель кафедры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дошкольного образования                                                         М.Н.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Андерсон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		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736" y="2420888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Родина моя - Россия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393305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Кашина  Н.И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№12 комбинированного вида Кировского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57332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31904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Образовательные области</a:t>
            </a:r>
            <a:r>
              <a:rPr lang="ru-RU" b="1" dirty="0" smtClean="0"/>
              <a:t>:</a:t>
            </a:r>
            <a:r>
              <a:rPr lang="ru-RU" dirty="0" smtClean="0"/>
              <a:t> социально - коммуникативное развитие, познавательное развитие, речевое развитие.</a:t>
            </a:r>
          </a:p>
          <a:p>
            <a:r>
              <a:rPr lang="ru-RU" b="1" u="sng" dirty="0" smtClean="0"/>
              <a:t>Цель проекта</a:t>
            </a:r>
            <a:r>
              <a:rPr lang="ru-RU" b="1" dirty="0" smtClean="0"/>
              <a:t>: расширять представления о родном крае; уточнять и углублять представления о Родине – России; закреплять знания о флаге, гербе и гимне; продолжать расширять знания о праздниках. </a:t>
            </a:r>
            <a:r>
              <a:rPr lang="ru-RU" dirty="0" smtClean="0"/>
              <a:t>Воспитывать у детей интерес к истории своей страны, чувство любви и гордости за свою Родину. Развитие творческих способностей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u="sng" dirty="0" smtClean="0"/>
              <a:t>Задачи:</a:t>
            </a:r>
            <a:endParaRPr lang="ru-RU" dirty="0" smtClean="0"/>
          </a:p>
          <a:p>
            <a:pPr lvl="0"/>
            <a:r>
              <a:rPr lang="ru-RU" dirty="0" smtClean="0"/>
              <a:t>продолжать развитие познавательных психических процессов таких, как внимание, память, воображение;</a:t>
            </a:r>
          </a:p>
          <a:p>
            <a:pPr lvl="0"/>
            <a:r>
              <a:rPr lang="ru-RU" dirty="0" smtClean="0"/>
              <a:t>поддерживать интерес к истории своей Родины, опираясь на конкретные события; </a:t>
            </a:r>
          </a:p>
          <a:p>
            <a:pPr lvl="0"/>
            <a:r>
              <a:rPr lang="ru-RU" dirty="0" smtClean="0"/>
              <a:t>побуждать детей в рассуждениях, оценивать ситуации и поступки; </a:t>
            </a:r>
          </a:p>
          <a:p>
            <a:pPr lvl="0"/>
            <a:r>
              <a:rPr lang="ru-RU" dirty="0" smtClean="0"/>
              <a:t>воспитывать стремление к добрым делам;</a:t>
            </a:r>
          </a:p>
          <a:p>
            <a:pPr lvl="0"/>
            <a:r>
              <a:rPr lang="ru-RU" dirty="0" smtClean="0"/>
              <a:t>продолжить работу по развитию зрительной памяти;</a:t>
            </a:r>
          </a:p>
          <a:p>
            <a:pPr lvl="0"/>
            <a:r>
              <a:rPr lang="ru-RU" dirty="0" smtClean="0"/>
              <a:t>развивать логическое мышление на основе выбора фигур;</a:t>
            </a:r>
          </a:p>
          <a:p>
            <a:pPr lvl="0"/>
            <a:r>
              <a:rPr lang="ru-RU" dirty="0" smtClean="0"/>
              <a:t>закрепить умение детей соотносить свои действия с речевой инструкцией воспитателя;</a:t>
            </a:r>
          </a:p>
          <a:p>
            <a:pPr lvl="0"/>
            <a:r>
              <a:rPr lang="ru-RU" dirty="0" smtClean="0"/>
              <a:t>продолжать развитие мелкой моторки и глазомера;</a:t>
            </a:r>
            <a:r>
              <a:rPr lang="ru-RU" i="1" dirty="0" smtClean="0"/>
              <a:t> </a:t>
            </a:r>
            <a:endParaRPr lang="ru-RU" dirty="0" smtClean="0"/>
          </a:p>
          <a:p>
            <a:pPr lvl="0"/>
            <a:r>
              <a:rPr lang="ru-RU" dirty="0" smtClean="0"/>
              <a:t>активизировать умение обращаться к собственному опыту, анализировать ситуацию и делать правильные выводы;</a:t>
            </a:r>
          </a:p>
          <a:p>
            <a:pPr lvl="0"/>
            <a:r>
              <a:rPr lang="ru-RU" dirty="0" smtClean="0"/>
              <a:t>побудить всех детей к активному участию, вызвать положительный эмоциональный настрой к предстоящей деятельности, поощрять инициативность.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644008" cy="3715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980728"/>
            <a:ext cx="4139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Много стран на планете Земля. Каждая страна имеет символы, историю, традиции, людей, прославивших ее, войска для защиты народа. Как и у человека у страны есть имя.</a:t>
            </a:r>
          </a:p>
          <a:p>
            <a:r>
              <a:rPr lang="ru-RU" dirty="0" smtClean="0"/>
              <a:t>- Как называется наша страна? (Россия).</a:t>
            </a:r>
          </a:p>
          <a:p>
            <a:r>
              <a:rPr lang="ru-RU" dirty="0" smtClean="0"/>
              <a:t>- А, мы, живущие в ней? (россияне). Как можно по-другому назвать нашу Родину? </a:t>
            </a:r>
          </a:p>
          <a:p>
            <a:r>
              <a:rPr lang="ru-RU" dirty="0" smtClean="0"/>
              <a:t>- Отчизна, мать, кормилица. </a:t>
            </a:r>
          </a:p>
          <a:p>
            <a:r>
              <a:rPr lang="ru-RU" dirty="0" smtClean="0"/>
              <a:t> А почему кормилица? </a:t>
            </a:r>
          </a:p>
          <a:p>
            <a:r>
              <a:rPr lang="ru-RU" dirty="0" smtClean="0"/>
              <a:t>- В России очень много полей, где прорастают хлеба. </a:t>
            </a:r>
          </a:p>
          <a:p>
            <a:r>
              <a:rPr lang="ru-RU" dirty="0" smtClean="0"/>
              <a:t> Наша Родина - большое и красивое государство. У любого государства есть отличительные знаки - символы. 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лаг ро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896544" cy="326436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20072" y="1196752"/>
            <a:ext cx="3707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Из каких цветов состоит флаг нашей страны?</a:t>
            </a:r>
          </a:p>
          <a:p>
            <a:r>
              <a:rPr lang="ru-RU" dirty="0" smtClean="0"/>
              <a:t>- Из белого, синего, красного.</a:t>
            </a:r>
          </a:p>
          <a:p>
            <a:r>
              <a:rPr lang="ru-RU" dirty="0" smtClean="0"/>
              <a:t>  Что означает белый цвет?</a:t>
            </a:r>
          </a:p>
          <a:p>
            <a:r>
              <a:rPr lang="ru-RU" dirty="0" smtClean="0"/>
              <a:t>-Белая - напоминает снег, ромашки белые, белоствольные берёзы. </a:t>
            </a:r>
          </a:p>
          <a:p>
            <a:r>
              <a:rPr lang="ru-RU" dirty="0" smtClean="0"/>
              <a:t>Он означает мир, чистоту, благородство. </a:t>
            </a:r>
          </a:p>
          <a:p>
            <a:r>
              <a:rPr lang="ru-RU" dirty="0" smtClean="0"/>
              <a:t>А что напоминает вам синяя полоса? </a:t>
            </a:r>
          </a:p>
          <a:p>
            <a:r>
              <a:rPr lang="ru-RU" dirty="0" smtClean="0"/>
              <a:t>- Моря, озёра, реки, небо. </a:t>
            </a:r>
          </a:p>
          <a:p>
            <a:r>
              <a:rPr lang="ru-RU" dirty="0" smtClean="0"/>
              <a:t> Небо, духовность, верность, веру. </a:t>
            </a:r>
          </a:p>
          <a:p>
            <a:r>
              <a:rPr lang="ru-RU" dirty="0" smtClean="0"/>
              <a:t>А что означает красная полоса? </a:t>
            </a:r>
          </a:p>
          <a:p>
            <a:r>
              <a:rPr lang="ru-RU" dirty="0" smtClean="0"/>
              <a:t>- Огонь, тепло, солнце, любовь. 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ер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4248472" cy="4621920"/>
          </a:xfrm>
          <a:effectLst>
            <a:innerShdw blurRad="114300">
              <a:prstClr val="black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580113" y="1052736"/>
            <a:ext cx="33843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Рассмотрим герб России. Что на нём изображено? </a:t>
            </a:r>
          </a:p>
          <a:p>
            <a:r>
              <a:rPr lang="ru-RU" dirty="0" smtClean="0"/>
              <a:t>- Двуглавый орёл. </a:t>
            </a:r>
          </a:p>
          <a:p>
            <a:r>
              <a:rPr lang="ru-RU" dirty="0" smtClean="0"/>
              <a:t>  Где вы ещё встречали герб? </a:t>
            </a:r>
          </a:p>
          <a:p>
            <a:r>
              <a:rPr lang="ru-RU" dirty="0" smtClean="0"/>
              <a:t>- Он изображается на всех печатях, денежных знаках и на бумажных, и на металлических, паспортах, документах.</a:t>
            </a:r>
          </a:p>
          <a:p>
            <a:r>
              <a:rPr lang="ru-RU" dirty="0" smtClean="0"/>
              <a:t> Гербы являются принадлежностью к государству. Герб пришёл к нам ещё из Византийской империи и был изображён двуглавый орёл со знаками власти в когтистых лапах. Гербы помещали на воротах, на главных зданиях.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772816"/>
            <a:ext cx="6264696" cy="3096344"/>
          </a:xfrm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Россия — священная наша держава,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Россия — любимая наша страна.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Могучая воля, великая слава —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Твоё достоянье на все времена!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гимн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4221088"/>
            <a:ext cx="304800" cy="304800"/>
          </a:xfrm>
          <a:prstGeom prst="rect">
            <a:avLst/>
          </a:prstGeom>
        </p:spPr>
      </p:pic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79512" y="404664"/>
            <a:ext cx="896448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лавная песня страны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5733256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Гимн звучит:</a:t>
            </a:r>
            <a:endParaRPr lang="ru-RU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  <a:cs typeface="Times New Roman" pitchFamily="18" charset="0"/>
              </a:rPr>
              <a:t>-На торжественных собраниях, на митингах, на открытии футбольного матча, на демонстрациях, когда поднимают флаг, при вручении государственных наград. </a:t>
            </a:r>
            <a:endParaRPr lang="ru-RU" dirty="0"/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22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 animBg="1"/>
      <p:bldP spid="901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ут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624736" cy="4173413"/>
          </a:xfrm>
          <a:effectLst>
            <a:innerShdw blurRad="114300">
              <a:prstClr val="black"/>
            </a:innerShdw>
          </a:effectLst>
        </p:spPr>
      </p:pic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2843808" y="908720"/>
            <a:ext cx="36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Президент России.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В.В.Путин.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437</Words>
  <Application>Microsoft Office PowerPoint</Application>
  <PresentationFormat>Экран (4:3)</PresentationFormat>
  <Paragraphs>120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Волшебная мастерская</vt:lpstr>
      <vt:lpstr>Волшебная мастерская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samsung</cp:lastModifiedBy>
  <cp:revision>20</cp:revision>
  <dcterms:created xsi:type="dcterms:W3CDTF">2015-05-14T03:39:46Z</dcterms:created>
  <dcterms:modified xsi:type="dcterms:W3CDTF">2015-08-06T19:36:31Z</dcterms:modified>
</cp:coreProperties>
</file>